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27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61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0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0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1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0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3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6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37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F5A1-978B-43FC-8AB5-1F290C4A175C}" type="datetimeFigureOut">
              <a:rPr lang="zh-TW" altLang="en-US" smtClean="0"/>
              <a:t>2022/9/28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BBA0-6E8C-4B8D-8533-2E4806F136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57498" y="399156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認識伊比力斯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Epilepsy </a:t>
            </a:r>
            <a:r>
              <a:rPr lang="zh-TW" altLang="en-US" sz="80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癲癇症</a:t>
            </a:r>
            <a:endParaRPr lang="zh-TW" altLang="en-US" sz="80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400" dirty="0" smtClean="0"/>
          </a:p>
          <a:p>
            <a:pPr marL="0" indent="0" algn="ctr">
              <a:buNone/>
            </a:pPr>
            <a:r>
              <a:rPr lang="en-US" altLang="zh-TW" sz="5400" dirty="0" smtClean="0">
                <a:solidFill>
                  <a:srgbClr val="FFC000"/>
                </a:solidFill>
              </a:rPr>
              <a:t>~</a:t>
            </a:r>
            <a:r>
              <a:rPr lang="zh-TW" altLang="en-US" sz="5400" dirty="0" smtClean="0">
                <a:solidFill>
                  <a:srgbClr val="FFC000"/>
                </a:solidFill>
              </a:rPr>
              <a:t>謝謝聆聽</a:t>
            </a:r>
            <a:r>
              <a:rPr lang="en-US" altLang="zh-TW" sz="5400" dirty="0" smtClean="0">
                <a:solidFill>
                  <a:srgbClr val="FFC000"/>
                </a:solidFill>
              </a:rPr>
              <a:t>~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＊＊有任何問題請聯絡護理師電話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409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415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＊＊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                             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                                                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健康</a:t>
            </a:r>
            <a:r>
              <a:rPr lang="zh-TW" altLang="en-US" sz="2000" b="1" dirty="0">
                <a:solidFill>
                  <a:srgbClr val="FF0000"/>
                </a:solidFill>
              </a:rPr>
              <a:t>中心敬啟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02" y="2630978"/>
            <a:ext cx="573578" cy="4592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22" y="2641369"/>
            <a:ext cx="568729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364" y="-101406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癲癇症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(Epilepsy)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：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Albertus Extra Bold" panose="020E080204030402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976" y="122415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癲癇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是一種會反覆「發作」的一種疾病，而所謂的「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癲癇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發作」是指腦細胞的不正常放電而導致突發性的抽搐、意識改變、異常感覺、怪異行為等等。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依腦部異常放電的原因及部位而不同，癲癇發作的嚴重程度有很大的差異，但大部分都會持續 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2 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分鐘，若超過五分鐘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癲癇重積症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則需要緊急醫療處置。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5016" y="0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ED7D31">
                    <a:lumMod val="50000"/>
                  </a:srgb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癲癇症</a:t>
            </a:r>
            <a:r>
              <a:rPr lang="en-US" altLang="zh-TW" dirty="0">
                <a:solidFill>
                  <a:srgbClr val="ED7D31">
                    <a:lumMod val="50000"/>
                  </a:srgb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(Epilepsy)</a:t>
            </a:r>
            <a:r>
              <a:rPr lang="zh-TW" altLang="en-US" dirty="0">
                <a:solidFill>
                  <a:srgbClr val="ED7D31">
                    <a:lumMod val="50000"/>
                  </a:srgbClr>
                </a:solidFill>
                <a:latin typeface="Albertus Extra Bold" panose="020E0802040304020204" pitchFamily="34" charset="0"/>
                <a:ea typeface="標楷體" panose="03000509000000000000" pitchFamily="65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596" y="118181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一般分為大發作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全身抽搐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和小發作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局部痙攣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兩型。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大發作：個案意識完全不清，且會跌倒在地上而易受到傷害；從意識喪失到甦醒歷時數分鐘，四肢和臉部常出現無法控制的痙攣。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小發作：個案雖然意識不清，但不會跌在地上，只有約</a:t>
            </a:r>
            <a:r>
              <a:rPr lang="en-US" altLang="zh-TW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10~15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秒會呆滯且無法聽到別人在說什麼。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18" name="內容版面配置區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03017"/>
              </p:ext>
            </p:extLst>
          </p:nvPr>
        </p:nvGraphicFramePr>
        <p:xfrm>
          <a:off x="-93306" y="0"/>
          <a:ext cx="1228530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點陣圖影像" r:id="rId3" imgW="7620120" imgH="9848880" progId="Paint.Picture">
                  <p:embed/>
                </p:oleObj>
              </mc:Choice>
              <mc:Fallback>
                <p:oleObj name="點陣圖影像" r:id="rId3" imgW="7620120" imgH="9848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3306" y="0"/>
                        <a:ext cx="1228530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306" y="-101405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癲癇發作前的症狀：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1587" y="114449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突然感到恐懼或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        </a:t>
            </a:r>
            <a:endParaRPr lang="zh-TW" altLang="en-US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感到反胃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頭暈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、頭痛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視覺改變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四肢抽搐導致物品從手中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掉落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失去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知覺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897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251" y="-1170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同學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發作時該怎麼辦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5690" y="952789"/>
            <a:ext cx="10515600" cy="4791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鎮靜勿慌張，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移開易造成傷害物品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或課桌椅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溫和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的協助孩子躺下，隨手拿毛巾或布類等墊予頭下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側臥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或平躺側頭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，以便口水流出，並檢查口中是否有食物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，予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清除保持呼吸道通暢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拿掉眼鏡及手中物品，解開衣領。</a:t>
            </a:r>
            <a:endParaRPr lang="zh-TW" altLang="en-US" sz="1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強行塞東西進口腔或撬開牙關，以免牙齒脫落，造成二度傷害。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1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626" y="-117014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同學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發作時該怎麼辦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?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757" y="112735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不要壓制孩子抽搐動作，以免抗拒造成傷害。（抽搐動作無法靠外力阻止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在抽搐未完全停止前勿急著搬動病人。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除非現場不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未完全清醒前，絕不能餵食或餵藥，避免嗆到而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引起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吸入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性肺炎。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0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76" y="-588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同學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</a:rPr>
              <a:t>發作時該怎麼辦</a:t>
            </a:r>
            <a:r>
              <a:rPr lang="en-US" altLang="zh-TW" sz="40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192" y="1128943"/>
            <a:ext cx="10515600" cy="46001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孩子發作後會面臨一段</a:t>
            </a:r>
            <a:r>
              <a:rPr lang="en-US" altLang="zh-TW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發作後疲倦期</a:t>
            </a:r>
            <a:r>
              <a:rPr lang="en-US" altLang="zh-TW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，這段期間會覺得疲累、暴躁、意識混亂及睏倦，照顧者務必陪同至完全清  醒並給予保暖。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1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觀察發作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過程並做紀錄，以提供給家長、護理師，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做為就醫用藥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及照顧的參考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1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若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發現孩子有癲癇重積狀態（呼吸困難、膚色發紫、發作時間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過長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、連續性發作）或嚴重外傷時，請立即求援，通知護理師及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家長準備送醫。</a:t>
            </a:r>
            <a:endParaRPr lang="zh-TW" altLang="en-US" sz="3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2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90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544</Words>
  <Application>Microsoft Office PowerPoint</Application>
  <PresentationFormat>寬螢幕</PresentationFormat>
  <Paragraphs>45</Paragraphs>
  <Slides>10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新細明體</vt:lpstr>
      <vt:lpstr>標楷體</vt:lpstr>
      <vt:lpstr>Albertus Extra Bold</vt:lpstr>
      <vt:lpstr>Arial</vt:lpstr>
      <vt:lpstr>Berlin Sans FB Demi</vt:lpstr>
      <vt:lpstr>Calibri</vt:lpstr>
      <vt:lpstr>Calibri Light</vt:lpstr>
      <vt:lpstr>Wingdings</vt:lpstr>
      <vt:lpstr>Office 佈景主題</vt:lpstr>
      <vt:lpstr>點陣圖影像</vt:lpstr>
      <vt:lpstr>認識伊比力斯</vt:lpstr>
      <vt:lpstr>癲癇症(Epilepsy)：</vt:lpstr>
      <vt:lpstr>癲癇症(Epilepsy)：</vt:lpstr>
      <vt:lpstr>PowerPoint 簡報</vt:lpstr>
      <vt:lpstr>癲癇發作前的症狀：</vt:lpstr>
      <vt:lpstr>同學發作時該怎麼辦?</vt:lpstr>
      <vt:lpstr>同學發作時該怎麼辦?</vt:lpstr>
      <vt:lpstr>同學發作時該怎麼辦?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</dc:title>
  <dc:creator>user</dc:creator>
  <cp:lastModifiedBy>user</cp:lastModifiedBy>
  <cp:revision>56</cp:revision>
  <dcterms:created xsi:type="dcterms:W3CDTF">2022-09-27T07:01:06Z</dcterms:created>
  <dcterms:modified xsi:type="dcterms:W3CDTF">2022-09-28T08:53:14Z</dcterms:modified>
</cp:coreProperties>
</file>